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f0ddf230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f0ddf230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2c60ca1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2c60ca1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2c60ca1a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2c60ca1a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f0ddf230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f0ddf230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2c60ca1a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2c60ca1a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2c60ca1a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2c60ca1a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f11534c16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f11534c16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f0ddf230f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f0ddf230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f0ddf230f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f0ddf230f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f0ddf230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f0ddf230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f0ddf230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f0ddf230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c60ca1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c60ca1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0ddf230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0ddf230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f11534c1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f11534c1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f0ddf230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f0ddf230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f11534c16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f11534c16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f11534c16_3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f11534c16_3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f11534c16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f11534c16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2c60ca1a3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2c60ca1a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f11534c16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f11534c16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f11534c16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f11534c16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11534c16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f11534c16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f11534c16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f11534c16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2c60ca1a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2c60ca1a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f0ddf230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f0ddf230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f11534c16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f11534c16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f11534c16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f11534c16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f11534c16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f11534c16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f0ddf230f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f0ddf230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f11534c1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f11534c1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f11534c1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f11534c1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f11534c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f11534c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f11534c1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f11534c1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2c60ca1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2c60ca1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f11534c1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f11534c1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2c60ca1a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2c60ca1a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f11534c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f11534c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f11534c1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f11534c1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f11534c1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f11534c1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f11534c1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f11534c1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f11534c1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f11534c1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f0be3f5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f0be3f5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f11534c16_3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f11534c16_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f11534c1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6f11534c1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f11534c16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f11534c16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f0be3f5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f0be3f5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f0be3f5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f0be3f5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f0be3f54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f0be3f5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f11534c16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f11534c16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 &quot;1&quot;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1" name="Google Shape;71;p11"/>
          <p:cNvSpPr txBox="1"/>
          <p:nvPr/>
        </p:nvSpPr>
        <p:spPr>
          <a:xfrm>
            <a:off x="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Simon, Pinar, Jan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72" name="Google Shape;72;p11"/>
          <p:cNvSpPr txBox="1"/>
          <p:nvPr/>
        </p:nvSpPr>
        <p:spPr>
          <a:xfrm>
            <a:off x="38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Memory Spiel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/>
          </a:blip>
          <a:srcRect b="9690" l="11330" r="6086" t="0"/>
          <a:stretch/>
        </p:blipFill>
        <p:spPr>
          <a:xfrm>
            <a:off x="4471525" y="4853875"/>
            <a:ext cx="201050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8" name="Google Shape;78;p12"/>
          <p:cNvSpPr txBox="1"/>
          <p:nvPr/>
        </p:nvSpPr>
        <p:spPr>
          <a:xfrm>
            <a:off x="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Simon, Pinar, Jan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79" name="Google Shape;79;p12"/>
          <p:cNvSpPr txBox="1"/>
          <p:nvPr/>
        </p:nvSpPr>
        <p:spPr>
          <a:xfrm>
            <a:off x="38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Memory Spiel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b="9690" l="11330" r="6086" t="0"/>
          <a:stretch/>
        </p:blipFill>
        <p:spPr>
          <a:xfrm>
            <a:off x="4471525" y="4853875"/>
            <a:ext cx="201050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Simon, Pinar, Jan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38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Memory Spiel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/>
          </a:blip>
          <a:srcRect b="9690" l="11330" r="6086" t="0"/>
          <a:stretch/>
        </p:blipFill>
        <p:spPr>
          <a:xfrm>
            <a:off x="4471525" y="4853875"/>
            <a:ext cx="201050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11700" y="1893650"/>
            <a:ext cx="8520600" cy="24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Simon, Pinar, Jan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38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Memory Spiel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9690" l="11330" r="6086" t="0"/>
          <a:stretch/>
        </p:blipFill>
        <p:spPr>
          <a:xfrm>
            <a:off x="4471525" y="4853875"/>
            <a:ext cx="201050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Simon, Pinar, Jan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38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Memory Spiel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9690" l="11330" r="6086" t="0"/>
          <a:stretch/>
        </p:blipFill>
        <p:spPr>
          <a:xfrm>
            <a:off x="4471525" y="4853875"/>
            <a:ext cx="201050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Simon, Pinar, Jan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38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Memory Spiel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9690" l="11330" r="6086" t="0"/>
          <a:stretch/>
        </p:blipFill>
        <p:spPr>
          <a:xfrm>
            <a:off x="4471525" y="4853875"/>
            <a:ext cx="201050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Simon, Pinar, Jan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38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Memory Spiel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9690" l="11330" r="6086" t="0"/>
          <a:stretch/>
        </p:blipFill>
        <p:spPr>
          <a:xfrm>
            <a:off x="4471525" y="4853875"/>
            <a:ext cx="201050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3" name="Google Shape;43;p7"/>
          <p:cNvSpPr txBox="1"/>
          <p:nvPr/>
        </p:nvSpPr>
        <p:spPr>
          <a:xfrm>
            <a:off x="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Simon, Pinar, Jan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/>
          <p:nvPr/>
        </p:nvSpPr>
        <p:spPr>
          <a:xfrm>
            <a:off x="38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Memory Spiel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 b="9690" l="11330" r="6086" t="0"/>
          <a:stretch/>
        </p:blipFill>
        <p:spPr>
          <a:xfrm>
            <a:off x="4471525" y="4853875"/>
            <a:ext cx="201050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0" name="Google Shape;50;p8"/>
          <p:cNvSpPr txBox="1"/>
          <p:nvPr/>
        </p:nvSpPr>
        <p:spPr>
          <a:xfrm>
            <a:off x="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Simon, Pinar, Jan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38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Memory Spiel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9690" l="11330" r="6086" t="0"/>
          <a:stretch/>
        </p:blipFill>
        <p:spPr>
          <a:xfrm>
            <a:off x="4471525" y="4853875"/>
            <a:ext cx="201050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6" name="Google Shape;56;p9"/>
          <p:cNvSpPr txBox="1"/>
          <p:nvPr/>
        </p:nvSpPr>
        <p:spPr>
          <a:xfrm>
            <a:off x="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Simon, Pinar, Jan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7" name="Google Shape;57;p9"/>
          <p:cNvSpPr txBox="1"/>
          <p:nvPr/>
        </p:nvSpPr>
        <p:spPr>
          <a:xfrm>
            <a:off x="38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Memory Spiel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9690" l="11330" r="6086" t="0"/>
          <a:stretch/>
        </p:blipFill>
        <p:spPr>
          <a:xfrm>
            <a:off x="4471525" y="4853875"/>
            <a:ext cx="201050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Simon, Pinar, Jan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38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Memory Spiel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b="9690" l="11330" r="6086" t="0"/>
          <a:stretch/>
        </p:blipFill>
        <p:spPr>
          <a:xfrm>
            <a:off x="4471525" y="4853875"/>
            <a:ext cx="201050" cy="2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B7B7B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302550" y="4568875"/>
            <a:ext cx="85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" name="Google Shape;10;p1"/>
          <p:cNvSpPr txBox="1"/>
          <p:nvPr/>
        </p:nvSpPr>
        <p:spPr>
          <a:xfrm>
            <a:off x="7311700" y="4568875"/>
            <a:ext cx="15207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FFFFFF"/>
                </a:solidFill>
              </a:rPr>
              <a:t>17.02.2020</a:t>
            </a:r>
            <a:endParaRPr sz="900"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8.jpg"/><Relationship Id="rId5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53.jpg"/><Relationship Id="rId9" Type="http://schemas.openxmlformats.org/officeDocument/2006/relationships/image" Target="../media/image13.jpg"/><Relationship Id="rId5" Type="http://schemas.openxmlformats.org/officeDocument/2006/relationships/image" Target="../media/image23.jpg"/><Relationship Id="rId6" Type="http://schemas.openxmlformats.org/officeDocument/2006/relationships/image" Target="../media/image20.jpg"/><Relationship Id="rId7" Type="http://schemas.openxmlformats.org/officeDocument/2006/relationships/image" Target="../media/image22.jpg"/><Relationship Id="rId8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5" Type="http://schemas.openxmlformats.org/officeDocument/2006/relationships/image" Target="../media/image10.jpg"/><Relationship Id="rId6" Type="http://schemas.openxmlformats.org/officeDocument/2006/relationships/image" Target="../media/image13.jpg"/><Relationship Id="rId7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Relationship Id="rId4" Type="http://schemas.openxmlformats.org/officeDocument/2006/relationships/image" Target="../media/image3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29.jpg"/><Relationship Id="rId6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62.png"/><Relationship Id="rId6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Relationship Id="rId4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jpg"/><Relationship Id="rId4" Type="http://schemas.openxmlformats.org/officeDocument/2006/relationships/image" Target="../media/image60.png"/><Relationship Id="rId9" Type="http://schemas.openxmlformats.org/officeDocument/2006/relationships/image" Target="../media/image43.jpg"/><Relationship Id="rId5" Type="http://schemas.openxmlformats.org/officeDocument/2006/relationships/image" Target="../media/image39.png"/><Relationship Id="rId6" Type="http://schemas.openxmlformats.org/officeDocument/2006/relationships/image" Target="../media/image47.png"/><Relationship Id="rId7" Type="http://schemas.openxmlformats.org/officeDocument/2006/relationships/image" Target="../media/image42.jpg"/><Relationship Id="rId8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jpg"/><Relationship Id="rId4" Type="http://schemas.openxmlformats.org/officeDocument/2006/relationships/image" Target="../media/image60.png"/><Relationship Id="rId9" Type="http://schemas.openxmlformats.org/officeDocument/2006/relationships/image" Target="../media/image43.jpg"/><Relationship Id="rId5" Type="http://schemas.openxmlformats.org/officeDocument/2006/relationships/image" Target="../media/image39.png"/><Relationship Id="rId6" Type="http://schemas.openxmlformats.org/officeDocument/2006/relationships/image" Target="../media/image47.png"/><Relationship Id="rId7" Type="http://schemas.openxmlformats.org/officeDocument/2006/relationships/image" Target="../media/image42.jpg"/><Relationship Id="rId8" Type="http://schemas.openxmlformats.org/officeDocument/2006/relationships/image" Target="../media/image4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hyperlink" Target="https://de.cleanpng.com/png-fyh27u/" TargetMode="External"/><Relationship Id="rId5" Type="http://schemas.openxmlformats.org/officeDocument/2006/relationships/hyperlink" Target="https://de.cleanpng.com/png-t6nkn6/" TargetMode="External"/><Relationship Id="rId6" Type="http://schemas.openxmlformats.org/officeDocument/2006/relationships/hyperlink" Target="https://www.cleanpng.com/png-microsoft-hololens-mixed-reality-htc-vive-augmente-5278686/" TargetMode="External"/><Relationship Id="rId7" Type="http://schemas.openxmlformats.org/officeDocument/2006/relationships/image" Target="../media/image57.png"/><Relationship Id="rId8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hyperlink" Target="https://www.cleanpng.com/png-microsoft-hololens-mixed-reality-htc-vive-augmente-5278686/" TargetMode="External"/><Relationship Id="rId6" Type="http://schemas.openxmlformats.org/officeDocument/2006/relationships/hyperlink" Target="https://de.cleanpng.com/png-t6nkn6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hyperlink" Target="https://de.cleanpng.com/png-fyh27u/" TargetMode="External"/><Relationship Id="rId5" Type="http://schemas.openxmlformats.org/officeDocument/2006/relationships/hyperlink" Target="https://de.cleanpng.com/png-t6nkn6/" TargetMode="External"/><Relationship Id="rId6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jpg"/><Relationship Id="rId4" Type="http://schemas.openxmlformats.org/officeDocument/2006/relationships/image" Target="../media/image54.jp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8.jpg"/><Relationship Id="rId5" Type="http://schemas.openxmlformats.org/officeDocument/2006/relationships/image" Target="../media/image11.jpg"/><Relationship Id="rId6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drive.google.com/file/d/1bOobxCQ77gkJhxxtYl_kZoj0skK4nkix/view" TargetMode="External"/><Relationship Id="rId4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>
            <a:off x="5519863" y="109100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>
            <a:off x="3811313" y="109100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>
            <a:off x="2124200" y="109100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 rot="-5400000">
            <a:off x="387475" y="117200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 rot="-5400000">
            <a:off x="387475" y="3062150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>
            <a:off x="5519863" y="1621075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>
            <a:off x="3811313" y="1621075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>
            <a:off x="2124200" y="1621075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 rot="-5400000">
            <a:off x="7235175" y="1584950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>
            <a:off x="5519863" y="3054050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>
            <a:off x="3811313" y="3054050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>
            <a:off x="2124200" y="3054050"/>
            <a:ext cx="1435652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9690" l="11330" r="6086" t="0"/>
          <a:stretch/>
        </p:blipFill>
        <p:spPr>
          <a:xfrm rot="-5400000">
            <a:off x="7235175" y="3060800"/>
            <a:ext cx="1435652" cy="14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268850" y="1938225"/>
            <a:ext cx="8520600" cy="92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820000" dist="19050">
              <a:srgbClr val="000000">
                <a:alpha val="6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0">
                <a:solidFill>
                  <a:srgbClr val="FFFFFF"/>
                </a:solidFill>
              </a:rPr>
              <a:t>Memory  Spiel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11700" y="3344300"/>
            <a:ext cx="85206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</a:rPr>
              <a:t>Interaktive Visualisierung</a:t>
            </a:r>
            <a:br>
              <a:rPr lang="de" sz="1200">
                <a:solidFill>
                  <a:srgbClr val="FFFFFF"/>
                </a:solidFill>
              </a:rPr>
            </a:br>
            <a:br>
              <a:rPr lang="de" sz="1200">
                <a:solidFill>
                  <a:srgbClr val="FFFFFF"/>
                </a:solidFill>
              </a:rPr>
            </a:br>
            <a:r>
              <a:rPr lang="de" sz="1200">
                <a:solidFill>
                  <a:srgbClr val="FFFFFF"/>
                </a:solidFill>
              </a:rPr>
              <a:t>Technische Universität München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</a:rPr>
              <a:t>bearbeitet von Pinar Sel, Simon Dittrich und Jan Eberle</a:t>
            </a:r>
            <a:br>
              <a:rPr lang="de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">
            <a:off x="7038325" y="123955"/>
            <a:ext cx="1691576" cy="156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4" y="1584650"/>
            <a:ext cx="1764783" cy="163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311700" y="445025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Gebäudeauswahl</a:t>
            </a:r>
            <a:br>
              <a:rPr lang="de"/>
            </a:br>
            <a:r>
              <a:rPr lang="de" sz="1800"/>
              <a:t>nach welchen Kriterien?</a:t>
            </a:r>
            <a:endParaRPr sz="1800"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311700" y="1346875"/>
            <a:ext cx="8520600" cy="32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nach Kontinenten, Länder, Städte?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Sehenswürdigkeiten?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bestimmte Gebäudetypologien?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136" y="2104625"/>
            <a:ext cx="451392" cy="6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7502" y="1346884"/>
            <a:ext cx="582674" cy="457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2275" y="3742133"/>
            <a:ext cx="597217" cy="49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9494" y="2706500"/>
            <a:ext cx="394038" cy="15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7500" y="445028"/>
            <a:ext cx="582674" cy="60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Gebäudeauswahl</a:t>
            </a:r>
            <a:endParaRPr/>
          </a:p>
        </p:txBody>
      </p:sp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311700" y="1152475"/>
            <a:ext cx="4308600" cy="28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Standort: München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de">
                <a:solidFill>
                  <a:schemeClr val="lt1"/>
                </a:solidFill>
              </a:rPr>
              <a:t>G</a:t>
            </a:r>
            <a:r>
              <a:rPr lang="de">
                <a:solidFill>
                  <a:schemeClr val="lt1"/>
                </a:solidFill>
              </a:rPr>
              <a:t>ebäudetypologie: Hochhäuser</a:t>
            </a:r>
            <a:br>
              <a:rPr lang="de">
                <a:solidFill>
                  <a:schemeClr val="lt1"/>
                </a:solidFill>
              </a:rPr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Konzept: Architektur von markanten Hochhäusern in München als “Münchner Spiele”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Gebäudeauswahl</a:t>
            </a:r>
            <a:endParaRPr/>
          </a:p>
        </p:txBody>
      </p:sp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 b="0" l="21515" r="24331" t="0"/>
          <a:stretch/>
        </p:blipFill>
        <p:spPr>
          <a:xfrm>
            <a:off x="6108617" y="1998600"/>
            <a:ext cx="1474708" cy="17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4">
            <a:alphaModFix/>
          </a:blip>
          <a:srcRect b="0" l="12597" r="17143" t="0"/>
          <a:stretch/>
        </p:blipFill>
        <p:spPr>
          <a:xfrm>
            <a:off x="4112975" y="1998600"/>
            <a:ext cx="1913376" cy="175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5603" y="1998600"/>
            <a:ext cx="1166698" cy="17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311700" y="1152475"/>
            <a:ext cx="3199200" cy="28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gemeinsame Wiedererkennungsmerkmale:</a:t>
            </a:r>
            <a:br>
              <a:rPr lang="de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Sockelbereich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organische und zylindrische Form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8 Hochhäuser in München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4841" l="6298" r="-18" t="3120"/>
          <a:stretch/>
        </p:blipFill>
        <p:spPr>
          <a:xfrm>
            <a:off x="4832700" y="3152875"/>
            <a:ext cx="999000" cy="12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400" y="1147625"/>
            <a:ext cx="998859" cy="151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442" y="1151915"/>
            <a:ext cx="1065959" cy="150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6">
            <a:alphaModFix/>
          </a:blip>
          <a:srcRect b="0" l="35387" r="26429" t="0"/>
          <a:stretch/>
        </p:blipFill>
        <p:spPr>
          <a:xfrm>
            <a:off x="1865038" y="3152874"/>
            <a:ext cx="998858" cy="124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7">
            <a:alphaModFix/>
          </a:blip>
          <a:srcRect b="0" l="0" r="21309" t="0"/>
          <a:stretch/>
        </p:blipFill>
        <p:spPr>
          <a:xfrm>
            <a:off x="6249000" y="3152875"/>
            <a:ext cx="1065950" cy="12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8">
            <a:alphaModFix/>
          </a:blip>
          <a:srcRect b="0" l="21515" r="24331" t="0"/>
          <a:stretch/>
        </p:blipFill>
        <p:spPr>
          <a:xfrm>
            <a:off x="3225635" y="1151915"/>
            <a:ext cx="1262556" cy="150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62578" y="1151915"/>
            <a:ext cx="998855" cy="150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10">
            <a:alphaModFix/>
          </a:blip>
          <a:srcRect b="0" l="14125" r="43810" t="0"/>
          <a:stretch/>
        </p:blipFill>
        <p:spPr>
          <a:xfrm>
            <a:off x="3226867" y="3152874"/>
            <a:ext cx="1262550" cy="124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1786375" y="2571750"/>
            <a:ext cx="7518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FFFFFF"/>
                </a:solidFill>
              </a:rPr>
              <a:t>BMW Turm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149425" y="2571750"/>
            <a:ext cx="7518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FFFFFF"/>
                </a:solidFill>
              </a:rPr>
              <a:t>HVB Tower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4777800" y="2571750"/>
            <a:ext cx="9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FFFFFF"/>
                </a:solidFill>
              </a:rPr>
              <a:t>Blumenstraße Hochhaus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6170050" y="2571750"/>
            <a:ext cx="9990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FFFFFF"/>
                </a:solidFill>
              </a:rPr>
              <a:t>Werk 4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4765513" y="2944525"/>
            <a:ext cx="9990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FFFFFF"/>
                </a:solidFill>
              </a:rPr>
              <a:t>Highlight Towers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3158488" y="2930275"/>
            <a:ext cx="9990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FFFFFF"/>
                </a:solidFill>
              </a:rPr>
              <a:t>ADAC Zentrale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1786375" y="2930263"/>
            <a:ext cx="7518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FFFFFF"/>
                </a:solidFill>
              </a:rPr>
              <a:t>Ten Towers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6215450" y="2836426"/>
            <a:ext cx="7518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FFFFFF"/>
                </a:solidFill>
              </a:rPr>
              <a:t>Olympia Apartments</a:t>
            </a:r>
            <a:endParaRPr sz="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Entschluss: 5 Hochhäuser</a:t>
            </a:r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7961" l="400" r="-400" t="0"/>
          <a:stretch/>
        </p:blipFill>
        <p:spPr>
          <a:xfrm>
            <a:off x="5160175" y="1514525"/>
            <a:ext cx="1292175" cy="15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 rotWithShape="1">
          <a:blip r:embed="rId4">
            <a:alphaModFix/>
          </a:blip>
          <a:srcRect b="0" l="4791" r="4800" t="0"/>
          <a:stretch/>
        </p:blipFill>
        <p:spPr>
          <a:xfrm>
            <a:off x="2691650" y="3152875"/>
            <a:ext cx="2364975" cy="12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 rotWithShape="1">
          <a:blip r:embed="rId5">
            <a:alphaModFix/>
          </a:blip>
          <a:srcRect b="0" l="21515" r="24331" t="0"/>
          <a:stretch/>
        </p:blipFill>
        <p:spPr>
          <a:xfrm>
            <a:off x="3794060" y="1514515"/>
            <a:ext cx="1262556" cy="150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1653" y="1514515"/>
            <a:ext cx="998855" cy="150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 rotWithShape="1">
          <a:blip r:embed="rId7">
            <a:alphaModFix/>
          </a:blip>
          <a:srcRect b="0" l="13139" r="43809" t="0"/>
          <a:stretch/>
        </p:blipFill>
        <p:spPr>
          <a:xfrm>
            <a:off x="5147950" y="3152850"/>
            <a:ext cx="1292175" cy="1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311700" y="445025"/>
            <a:ext cx="318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Inhalt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311700" y="1152475"/>
            <a:ext cx="36720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Ideenfindung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Spielkonzept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de">
                <a:solidFill>
                  <a:srgbClr val="666666"/>
                </a:solidFill>
              </a:rPr>
              <a:t>Architekturteil: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Gebäudeauswahl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666666"/>
                </a:solidFill>
              </a:rPr>
              <a:t>5 Hochhäuser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Karten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Informatik: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Entscheidungen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Implementierung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zukünftige Erweiterungen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03" y="445025"/>
            <a:ext cx="2807250" cy="374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BMW Turm</a:t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25" y="1423075"/>
            <a:ext cx="866450" cy="148003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1325075" y="1346875"/>
            <a:ext cx="30531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Architekten: Karl Schwanzer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Höhe: 101m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4 Zylinder: Bürofläche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4 Stahlbetonrohren</a:t>
            </a:r>
            <a:r>
              <a:rPr lang="de" sz="1400"/>
              <a:t>: </a:t>
            </a:r>
            <a:br>
              <a:rPr lang="de" sz="1400"/>
            </a:br>
            <a:r>
              <a:rPr lang="de" sz="1400"/>
              <a:t>Erschließungskern, Lastenverteilung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4">
            <a:alphaModFix/>
          </a:blip>
          <a:srcRect b="68368" l="34731" r="16996" t="0"/>
          <a:stretch/>
        </p:blipFill>
        <p:spPr>
          <a:xfrm>
            <a:off x="458625" y="3112375"/>
            <a:ext cx="866450" cy="9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BMW Turm</a:t>
            </a:r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25" y="1423075"/>
            <a:ext cx="866450" cy="148003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1325075" y="1346875"/>
            <a:ext cx="30531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Architekten: Karl Schwanzer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Höhe: 101m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4 Zylinder: Bürofläche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4 Stahlbetonrohren</a:t>
            </a:r>
            <a:r>
              <a:rPr lang="de" sz="1400"/>
              <a:t>: </a:t>
            </a:r>
            <a:br>
              <a:rPr lang="de" sz="1400"/>
            </a:br>
            <a:r>
              <a:rPr lang="de" sz="1400"/>
              <a:t>Erschließungskern, Lastenverteilung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4">
            <a:alphaModFix/>
          </a:blip>
          <a:srcRect b="52967" l="56855" r="0" t="0"/>
          <a:stretch/>
        </p:blipFill>
        <p:spPr>
          <a:xfrm>
            <a:off x="5541075" y="1017713"/>
            <a:ext cx="866448" cy="13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6904500" y="1539700"/>
            <a:ext cx="322500" cy="3051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7723975" y="1469950"/>
            <a:ext cx="531900" cy="444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3500" y="2571750"/>
            <a:ext cx="1464505" cy="18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6">
            <a:alphaModFix/>
          </a:blip>
          <a:srcRect b="68368" l="34731" r="16996" t="0"/>
          <a:stretch/>
        </p:blipFill>
        <p:spPr>
          <a:xfrm>
            <a:off x="458625" y="3112375"/>
            <a:ext cx="866450" cy="9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HVB</a:t>
            </a:r>
            <a:r>
              <a:rPr lang="de"/>
              <a:t> Tower</a:t>
            </a:r>
            <a:endParaRPr/>
          </a:p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1325075" y="1423075"/>
            <a:ext cx="33096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Architekten: Walter und Bea Betz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Höhe: 113m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Sockelbereich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3 Hängetürme, die vom zentralen Tragrahmen abgehängt sind 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25" y="1423075"/>
            <a:ext cx="866450" cy="14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HVB Tower</a:t>
            </a:r>
            <a:endParaRPr/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950" y="2571750"/>
            <a:ext cx="3153998" cy="181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 rotWithShape="1">
          <a:blip r:embed="rId4">
            <a:alphaModFix/>
          </a:blip>
          <a:srcRect b="54018" l="10386" r="0" t="0"/>
          <a:stretch/>
        </p:blipFill>
        <p:spPr>
          <a:xfrm>
            <a:off x="4634550" y="1223844"/>
            <a:ext cx="1772975" cy="93681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6904500" y="1539700"/>
            <a:ext cx="322500" cy="3051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 rotWithShape="1">
          <a:blip r:embed="rId5">
            <a:alphaModFix/>
          </a:blip>
          <a:srcRect b="0" l="0" r="40302" t="0"/>
          <a:stretch/>
        </p:blipFill>
        <p:spPr>
          <a:xfrm>
            <a:off x="7723975" y="1469950"/>
            <a:ext cx="531899" cy="4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1325075" y="1423075"/>
            <a:ext cx="33096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Architekten: Walter und Bea Betz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Höhe: 113m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Sockelbereich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3 Hängetürme, die vom zentralen Tragrahmen abgehängt sind 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625" y="1423075"/>
            <a:ext cx="866450" cy="14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311700" y="445025"/>
            <a:ext cx="318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Inhalt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311700" y="1152475"/>
            <a:ext cx="36720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Ideenfindung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Spielkonzept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Architekturteil: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Gebäudeauswahl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5 Hochhäuser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Karten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Informatik: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Entscheidungen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Implementierung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zukünftige Erweiterungen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03" y="445025"/>
            <a:ext cx="2807250" cy="374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Highlight</a:t>
            </a:r>
            <a:r>
              <a:rPr lang="de"/>
              <a:t> Tower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 rotWithShape="1">
          <a:blip r:embed="rId3">
            <a:alphaModFix/>
          </a:blip>
          <a:srcRect b="0" l="13016" r="12942" t="0"/>
          <a:stretch/>
        </p:blipFill>
        <p:spPr>
          <a:xfrm>
            <a:off x="458625" y="1423075"/>
            <a:ext cx="866450" cy="148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1325075" y="1423075"/>
            <a:ext cx="33096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Architekten: Murphy/Jahn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Höhe: 113m und 126m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Form zweier schlanker Scheiben jeweils in Form von Parallelogrammen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Highlight Tower</a:t>
            </a:r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b="39050" l="58747" r="0" t="0"/>
          <a:stretch/>
        </p:blipFill>
        <p:spPr>
          <a:xfrm>
            <a:off x="5761650" y="920899"/>
            <a:ext cx="645027" cy="151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625" y="2413327"/>
            <a:ext cx="1190125" cy="210022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/>
          <p:nvPr/>
        </p:nvSpPr>
        <p:spPr>
          <a:xfrm>
            <a:off x="6840488" y="1526713"/>
            <a:ext cx="322500" cy="3051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6800" y="1189374"/>
            <a:ext cx="1235495" cy="90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6">
            <a:alphaModFix/>
          </a:blip>
          <a:srcRect b="0" l="13016" r="12942" t="0"/>
          <a:stretch/>
        </p:blipFill>
        <p:spPr>
          <a:xfrm>
            <a:off x="458625" y="1423075"/>
            <a:ext cx="866450" cy="1480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>
            <p:ph idx="1" type="body"/>
          </p:nvPr>
        </p:nvSpPr>
        <p:spPr>
          <a:xfrm>
            <a:off x="1325075" y="1423075"/>
            <a:ext cx="33096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Architekten: Murphy/Jahn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Höhe: 113m und 126m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Form zweier schlanker Scheiben jeweils in Form von Parallelogrammen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Ten </a:t>
            </a:r>
            <a:r>
              <a:rPr lang="de"/>
              <a:t>Towers</a:t>
            </a:r>
            <a:endParaRPr/>
          </a:p>
        </p:txBody>
      </p:sp>
      <p:sp>
        <p:nvSpPr>
          <p:cNvPr id="312" name="Google Shape;312;p35"/>
          <p:cNvSpPr txBox="1"/>
          <p:nvPr>
            <p:ph idx="1" type="body"/>
          </p:nvPr>
        </p:nvSpPr>
        <p:spPr>
          <a:xfrm>
            <a:off x="311700" y="2902925"/>
            <a:ext cx="3309600" cy="15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Architekten: </a:t>
            </a:r>
            <a:r>
              <a:rPr lang="de" sz="1400">
                <a:solidFill>
                  <a:srgbClr val="FFFFFF"/>
                </a:solidFill>
              </a:rPr>
              <a:t>Kiessler &amp; Partner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Höhe: 50m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5 Doppeltürme, die eine architektonische Einheit mit den Verbindungsbrücken bilden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13" name="Google Shape;313;p35"/>
          <p:cNvPicPr preferRelativeResize="0"/>
          <p:nvPr/>
        </p:nvPicPr>
        <p:blipFill rotWithShape="1">
          <a:blip r:embed="rId3">
            <a:alphaModFix/>
          </a:blip>
          <a:srcRect b="0" l="4791" r="4800" t="0"/>
          <a:stretch/>
        </p:blipFill>
        <p:spPr>
          <a:xfrm>
            <a:off x="458625" y="1423263"/>
            <a:ext cx="2820225" cy="14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Ten Towers</a:t>
            </a:r>
            <a:endParaRPr/>
          </a:p>
        </p:txBody>
      </p:sp>
      <p:sp>
        <p:nvSpPr>
          <p:cNvPr id="319" name="Google Shape;319;p36"/>
          <p:cNvSpPr txBox="1"/>
          <p:nvPr>
            <p:ph idx="1" type="body"/>
          </p:nvPr>
        </p:nvSpPr>
        <p:spPr>
          <a:xfrm>
            <a:off x="311700" y="2902925"/>
            <a:ext cx="3309600" cy="15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Architekten: Kiessler &amp; Partner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Höhe: 50m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5 Doppeltürme, die eine architektonische Einheit mit den Verbindungsbrücken bilden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 b="0" l="4791" r="4800" t="0"/>
          <a:stretch/>
        </p:blipFill>
        <p:spPr>
          <a:xfrm>
            <a:off x="458625" y="1423263"/>
            <a:ext cx="2820225" cy="14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/>
          <p:nvPr/>
        </p:nvSpPr>
        <p:spPr>
          <a:xfrm>
            <a:off x="6840488" y="1526713"/>
            <a:ext cx="322500" cy="3051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6"/>
          <p:cNvPicPr preferRelativeResize="0"/>
          <p:nvPr/>
        </p:nvPicPr>
        <p:blipFill rotWithShape="1">
          <a:blip r:embed="rId4">
            <a:alphaModFix/>
          </a:blip>
          <a:srcRect b="70463" l="20766" r="0" t="0"/>
          <a:stretch/>
        </p:blipFill>
        <p:spPr>
          <a:xfrm>
            <a:off x="4416900" y="1294299"/>
            <a:ext cx="2152249" cy="76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5425" y="2798647"/>
            <a:ext cx="3309601" cy="154145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/>
          <p:nvPr/>
        </p:nvSpPr>
        <p:spPr>
          <a:xfrm>
            <a:off x="7434350" y="1469950"/>
            <a:ext cx="531900" cy="4446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5" name="Google Shape;325;p36"/>
          <p:cNvCxnSpPr/>
          <p:nvPr/>
        </p:nvCxnSpPr>
        <p:spPr>
          <a:xfrm flipH="1" rot="10800000">
            <a:off x="7394425" y="1419550"/>
            <a:ext cx="627300" cy="5721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6"/>
          <p:cNvCxnSpPr/>
          <p:nvPr/>
        </p:nvCxnSpPr>
        <p:spPr>
          <a:xfrm>
            <a:off x="7394425" y="1419475"/>
            <a:ext cx="660300" cy="5721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ADAC Zentrale</a:t>
            </a:r>
            <a:endParaRPr/>
          </a:p>
        </p:txBody>
      </p:sp>
      <p:sp>
        <p:nvSpPr>
          <p:cNvPr id="332" name="Google Shape;332;p37"/>
          <p:cNvSpPr txBox="1"/>
          <p:nvPr>
            <p:ph idx="1" type="body"/>
          </p:nvPr>
        </p:nvSpPr>
        <p:spPr>
          <a:xfrm>
            <a:off x="2220525" y="1459275"/>
            <a:ext cx="2675400" cy="23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Architekten: Sauerbruch Hutton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Höhe: 93m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auf dem Sockelbau:</a:t>
            </a:r>
            <a:br>
              <a:rPr lang="de" sz="1400">
                <a:solidFill>
                  <a:srgbClr val="FFFFFF"/>
                </a:solidFill>
              </a:rPr>
            </a:br>
            <a:r>
              <a:rPr lang="de" sz="1400">
                <a:solidFill>
                  <a:srgbClr val="FFFFFF"/>
                </a:solidFill>
              </a:rPr>
              <a:t>erhebt sich ein 18-geschossiger Büroturm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25" y="1535487"/>
            <a:ext cx="1761899" cy="14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ADAC Zentrale</a:t>
            </a:r>
            <a:endParaRPr/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850" y="1276401"/>
            <a:ext cx="837921" cy="118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 rotWithShape="1">
          <a:blip r:embed="rId4">
            <a:alphaModFix/>
          </a:blip>
          <a:srcRect b="45669" l="0" r="0" t="0"/>
          <a:stretch/>
        </p:blipFill>
        <p:spPr>
          <a:xfrm>
            <a:off x="4737600" y="1320550"/>
            <a:ext cx="1824674" cy="10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/>
          <p:nvPr/>
        </p:nvSpPr>
        <p:spPr>
          <a:xfrm>
            <a:off x="6840488" y="1526713"/>
            <a:ext cx="322500" cy="3051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8"/>
          <p:cNvSpPr txBox="1"/>
          <p:nvPr>
            <p:ph idx="1" type="body"/>
          </p:nvPr>
        </p:nvSpPr>
        <p:spPr>
          <a:xfrm>
            <a:off x="2220525" y="1459275"/>
            <a:ext cx="2675400" cy="23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Architekten: Sauerbruch Hutton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Höhe: 93m 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" sz="1400">
                <a:solidFill>
                  <a:srgbClr val="FFFFFF"/>
                </a:solidFill>
              </a:rPr>
              <a:t>auf dem Sockelbau:</a:t>
            </a:r>
            <a:br>
              <a:rPr lang="de" sz="1400">
                <a:solidFill>
                  <a:srgbClr val="FFFFFF"/>
                </a:solidFill>
              </a:rPr>
            </a:br>
            <a:r>
              <a:rPr lang="de" sz="1400">
                <a:solidFill>
                  <a:srgbClr val="FFFFFF"/>
                </a:solidFill>
              </a:rPr>
              <a:t>erhebt sich ein 18-geschossiger Büroturm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1250" y="2720075"/>
            <a:ext cx="2460999" cy="179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625" y="1535487"/>
            <a:ext cx="1761899" cy="14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Texturen</a:t>
            </a:r>
            <a:endParaRPr/>
          </a:p>
        </p:txBody>
      </p:sp>
      <p:pic>
        <p:nvPicPr>
          <p:cNvPr id="350" name="Google Shape;350;p39"/>
          <p:cNvPicPr preferRelativeResize="0"/>
          <p:nvPr/>
        </p:nvPicPr>
        <p:blipFill rotWithShape="1">
          <a:blip r:embed="rId3">
            <a:alphaModFix/>
          </a:blip>
          <a:srcRect b="0" l="0" r="39492" t="0"/>
          <a:stretch/>
        </p:blipFill>
        <p:spPr>
          <a:xfrm>
            <a:off x="458625" y="3030588"/>
            <a:ext cx="1761900" cy="134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25" y="1459287"/>
            <a:ext cx="1761899" cy="14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Texturen</a:t>
            </a:r>
            <a:endParaRPr/>
          </a:p>
        </p:txBody>
      </p:sp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b="0" l="0" r="39492" t="0"/>
          <a:stretch/>
        </p:blipFill>
        <p:spPr>
          <a:xfrm>
            <a:off x="458625" y="3030588"/>
            <a:ext cx="1761900" cy="134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25" y="1459287"/>
            <a:ext cx="1761899" cy="14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505" y="1459275"/>
            <a:ext cx="1379198" cy="91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8392" y="1476960"/>
            <a:ext cx="928776" cy="92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9860" y="1476960"/>
            <a:ext cx="923663" cy="92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6500" y="2543272"/>
            <a:ext cx="1379198" cy="916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88395" y="2542382"/>
            <a:ext cx="1379199" cy="91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Texturen</a:t>
            </a:r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 rotWithShape="1">
          <a:blip r:embed="rId3">
            <a:alphaModFix/>
          </a:blip>
          <a:srcRect b="0" l="0" r="39492" t="0"/>
          <a:stretch/>
        </p:blipFill>
        <p:spPr>
          <a:xfrm>
            <a:off x="458625" y="3030588"/>
            <a:ext cx="1761900" cy="134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25" y="1459287"/>
            <a:ext cx="1761899" cy="14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505" y="1459275"/>
            <a:ext cx="1379198" cy="91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8392" y="1476960"/>
            <a:ext cx="928776" cy="92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9860" y="1476960"/>
            <a:ext cx="923663" cy="92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6500" y="2543272"/>
            <a:ext cx="1379198" cy="916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88395" y="2542382"/>
            <a:ext cx="1379199" cy="91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4050" y="1477425"/>
            <a:ext cx="1415399" cy="200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14050" y="3521547"/>
            <a:ext cx="1415399" cy="103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/>
          <p:nvPr>
            <p:ph type="title"/>
          </p:nvPr>
        </p:nvSpPr>
        <p:spPr>
          <a:xfrm>
            <a:off x="311700" y="445025"/>
            <a:ext cx="318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Inhalt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3" name="Google Shape;383;p42"/>
          <p:cNvSpPr txBox="1"/>
          <p:nvPr>
            <p:ph idx="1" type="body"/>
          </p:nvPr>
        </p:nvSpPr>
        <p:spPr>
          <a:xfrm>
            <a:off x="311700" y="1152475"/>
            <a:ext cx="36720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Ideenfindung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Spielkonzept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de">
                <a:solidFill>
                  <a:srgbClr val="666666"/>
                </a:solidFill>
              </a:rPr>
              <a:t>Architekturteil: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Gebäudeauswahl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5 Hochhäuser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666666"/>
                </a:solidFill>
              </a:rPr>
              <a:t>Karten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Informatik: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Entscheidungen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Implementierung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zukünftige Erweiterungen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4" name="Google Shape;3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03" y="445025"/>
            <a:ext cx="2807250" cy="374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311700" y="445025"/>
            <a:ext cx="318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Inhalt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311700" y="1152475"/>
            <a:ext cx="36720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de">
                <a:solidFill>
                  <a:srgbClr val="666666"/>
                </a:solidFill>
              </a:rPr>
              <a:t>Ideenfindung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Spielkonzept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Architekturteil: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Gebäudeauswahl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5 Hochhäuser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Karten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Informatik: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Entscheidungen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Implementierung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zukünftige Erweiterungen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03" y="445025"/>
            <a:ext cx="2807250" cy="374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Karten: Konzept 1</a:t>
            </a:r>
            <a:endParaRPr/>
          </a:p>
        </p:txBody>
      </p:sp>
      <p:sp>
        <p:nvSpPr>
          <p:cNvPr id="390" name="Google Shape;390;p43"/>
          <p:cNvSpPr txBox="1"/>
          <p:nvPr>
            <p:ph idx="1" type="body"/>
          </p:nvPr>
        </p:nvSpPr>
        <p:spPr>
          <a:xfrm>
            <a:off x="1180750" y="1237350"/>
            <a:ext cx="16983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chemeClr val="lt1"/>
                </a:solidFill>
              </a:rPr>
              <a:t>Piktogramm</a:t>
            </a:r>
            <a:br>
              <a:rPr lang="de">
                <a:solidFill>
                  <a:schemeClr val="lt1"/>
                </a:solidFill>
              </a:rPr>
            </a:br>
            <a:r>
              <a:rPr lang="de">
                <a:solidFill>
                  <a:schemeClr val="lt1"/>
                </a:solidFill>
              </a:rPr>
              <a:t>vom Gebäude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1" name="Google Shape;391;p43"/>
          <p:cNvSpPr txBox="1"/>
          <p:nvPr>
            <p:ph idx="1" type="body"/>
          </p:nvPr>
        </p:nvSpPr>
        <p:spPr>
          <a:xfrm>
            <a:off x="5578046" y="3441825"/>
            <a:ext cx="24186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chemeClr val="lt1"/>
                </a:solidFill>
              </a:rPr>
              <a:t>Karte mit </a:t>
            </a:r>
            <a:br>
              <a:rPr lang="de">
                <a:solidFill>
                  <a:schemeClr val="lt1"/>
                </a:solidFill>
              </a:rPr>
            </a:br>
            <a:r>
              <a:rPr lang="de">
                <a:solidFill>
                  <a:schemeClr val="lt1"/>
                </a:solidFill>
              </a:rPr>
              <a:t>abgerundeten Kanten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2" name="Google Shape;392;p43"/>
          <p:cNvSpPr txBox="1"/>
          <p:nvPr>
            <p:ph idx="1" type="body"/>
          </p:nvPr>
        </p:nvSpPr>
        <p:spPr>
          <a:xfrm>
            <a:off x="5210138" y="1237350"/>
            <a:ext cx="953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chemeClr val="lt1"/>
                </a:solidFill>
              </a:rPr>
              <a:t>Marker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3" name="Google Shape;3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050" y="1477575"/>
            <a:ext cx="2882873" cy="26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Karten: Konzept 2</a:t>
            </a:r>
            <a:endParaRPr/>
          </a:p>
        </p:txBody>
      </p:sp>
      <p:sp>
        <p:nvSpPr>
          <p:cNvPr id="399" name="Google Shape;399;p44"/>
          <p:cNvSpPr txBox="1"/>
          <p:nvPr>
            <p:ph idx="1" type="body"/>
          </p:nvPr>
        </p:nvSpPr>
        <p:spPr>
          <a:xfrm>
            <a:off x="781225" y="1198200"/>
            <a:ext cx="24186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Piktogramm und Marker zusammen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75" y="1885575"/>
            <a:ext cx="2418600" cy="2238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Karten: Konzept 2</a:t>
            </a:r>
            <a:endParaRPr/>
          </a:p>
        </p:txBody>
      </p:sp>
      <p:sp>
        <p:nvSpPr>
          <p:cNvPr id="406" name="Google Shape;406;p45"/>
          <p:cNvSpPr txBox="1"/>
          <p:nvPr>
            <p:ph idx="1" type="body"/>
          </p:nvPr>
        </p:nvSpPr>
        <p:spPr>
          <a:xfrm>
            <a:off x="781225" y="1198200"/>
            <a:ext cx="24186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Piktogramm und Marker zusammen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7" name="Google Shape;4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75" y="1885575"/>
            <a:ext cx="2418600" cy="2238953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5"/>
          <p:cNvSpPr txBox="1"/>
          <p:nvPr>
            <p:ph idx="1" type="body"/>
          </p:nvPr>
        </p:nvSpPr>
        <p:spPr>
          <a:xfrm>
            <a:off x="6481800" y="1198200"/>
            <a:ext cx="15138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Umsetzung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45"/>
          <p:cNvSpPr/>
          <p:nvPr/>
        </p:nvSpPr>
        <p:spPr>
          <a:xfrm>
            <a:off x="4239150" y="2790200"/>
            <a:ext cx="665700" cy="26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900" y="1879438"/>
            <a:ext cx="2431226" cy="2251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6"/>
          <p:cNvPicPr preferRelativeResize="0"/>
          <p:nvPr/>
        </p:nvPicPr>
        <p:blipFill rotWithShape="1">
          <a:blip r:embed="rId3">
            <a:alphaModFix/>
          </a:blip>
          <a:srcRect b="35628" l="28706" r="36610" t="21814"/>
          <a:stretch/>
        </p:blipFill>
        <p:spPr>
          <a:xfrm>
            <a:off x="2037775" y="1553074"/>
            <a:ext cx="1436751" cy="13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 rotWithShape="1">
          <a:blip r:embed="rId4">
            <a:alphaModFix/>
          </a:blip>
          <a:srcRect b="29411" l="29406" r="25615" t="25610"/>
          <a:stretch/>
        </p:blipFill>
        <p:spPr>
          <a:xfrm>
            <a:off x="118525" y="1771200"/>
            <a:ext cx="1710450" cy="112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 rotWithShape="1">
          <a:blip r:embed="rId5">
            <a:alphaModFix/>
          </a:blip>
          <a:srcRect b="7131" l="13788" r="18419" t="7251"/>
          <a:stretch/>
        </p:blipFill>
        <p:spPr>
          <a:xfrm>
            <a:off x="3683325" y="1771200"/>
            <a:ext cx="2454376" cy="24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3700" y="947376"/>
            <a:ext cx="2527701" cy="33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Karten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type="title"/>
          </p:nvPr>
        </p:nvSpPr>
        <p:spPr>
          <a:xfrm>
            <a:off x="311700" y="445025"/>
            <a:ext cx="318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Inhalt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" name="Google Shape;425;p47"/>
          <p:cNvSpPr txBox="1"/>
          <p:nvPr>
            <p:ph idx="1" type="body"/>
          </p:nvPr>
        </p:nvSpPr>
        <p:spPr>
          <a:xfrm>
            <a:off x="311700" y="1152475"/>
            <a:ext cx="36720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Ideenfindung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Spielkonzept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Architekturteil: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Gebäudeauswahl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5 Hochhäuser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Karten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de">
                <a:solidFill>
                  <a:srgbClr val="666666"/>
                </a:solidFill>
              </a:rPr>
              <a:t>Informatik:</a:t>
            </a:r>
            <a:br>
              <a:rPr lang="de">
                <a:solidFill>
                  <a:srgbClr val="666666"/>
                </a:solidFill>
              </a:rPr>
            </a:br>
            <a:r>
              <a:rPr lang="de">
                <a:solidFill>
                  <a:srgbClr val="666666"/>
                </a:solidFill>
              </a:rPr>
              <a:t>Entscheidungen</a:t>
            </a:r>
            <a:br>
              <a:rPr lang="de">
                <a:solidFill>
                  <a:srgbClr val="666666"/>
                </a:solidFill>
              </a:rPr>
            </a:br>
            <a:r>
              <a:rPr lang="de">
                <a:solidFill>
                  <a:srgbClr val="666666"/>
                </a:solidFill>
              </a:rPr>
              <a:t>Implementierung</a:t>
            </a:r>
            <a:br>
              <a:rPr lang="de">
                <a:solidFill>
                  <a:srgbClr val="666666"/>
                </a:solidFill>
              </a:rPr>
            </a:br>
            <a:r>
              <a:rPr lang="de">
                <a:solidFill>
                  <a:srgbClr val="666666"/>
                </a:solidFill>
              </a:rPr>
              <a:t>zukünftige Erweiterungen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03" y="445025"/>
            <a:ext cx="2807250" cy="374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Implementierung-Entscheidungen</a:t>
            </a:r>
            <a:endParaRPr/>
          </a:p>
        </p:txBody>
      </p:sp>
      <p:sp>
        <p:nvSpPr>
          <p:cNvPr id="432" name="Google Shape;43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0000FF"/>
                </a:solidFill>
              </a:rPr>
              <a:t>Vuforia </a:t>
            </a:r>
            <a:r>
              <a:rPr lang="de"/>
              <a:t>als Rahmen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Microsoft HoloLens oder Android?</a:t>
            </a:r>
            <a:endParaRPr/>
          </a:p>
        </p:txBody>
      </p:sp>
      <p:pic>
        <p:nvPicPr>
          <p:cNvPr id="433" name="Google Shape;4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400" y="2551438"/>
            <a:ext cx="1696473" cy="121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8"/>
          <p:cNvSpPr txBox="1"/>
          <p:nvPr/>
        </p:nvSpPr>
        <p:spPr>
          <a:xfrm>
            <a:off x="66200" y="4321975"/>
            <a:ext cx="9024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Vuforia: </a:t>
            </a:r>
            <a:r>
              <a:rPr lang="de" sz="800" u="sng">
                <a:solidFill>
                  <a:schemeClr val="hlink"/>
                </a:solidFill>
                <a:hlinkClick r:id="rId4"/>
              </a:rPr>
              <a:t>https://de.cleanpng.com/png-fyh27u/</a:t>
            </a:r>
            <a:r>
              <a:rPr lang="de" sz="800"/>
              <a:t>  Android:</a:t>
            </a:r>
            <a:r>
              <a:rPr lang="de" sz="800" u="sng">
                <a:solidFill>
                  <a:schemeClr val="hlink"/>
                </a:solidFill>
                <a:hlinkClick r:id="rId5"/>
              </a:rPr>
              <a:t>https://de.cleanpng.com/png-t6nkn6/</a:t>
            </a:r>
            <a:r>
              <a:rPr lang="de" sz="800">
                <a:solidFill>
                  <a:schemeClr val="dk1"/>
                </a:solidFill>
              </a:rPr>
              <a:t> </a:t>
            </a:r>
            <a:r>
              <a:rPr lang="de" sz="800">
                <a:solidFill>
                  <a:schemeClr val="dk1"/>
                </a:solidFill>
              </a:rPr>
              <a:t>HoloLens:</a:t>
            </a:r>
            <a:r>
              <a:rPr lang="de" sz="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https://www.cleanpng.com/png-microsoft-hololens-mixed-reality-htc-vive-augmente-5278686/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35" name="Google Shape;43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0850" y="2516372"/>
            <a:ext cx="1107124" cy="1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525" y="1961238"/>
            <a:ext cx="2550300" cy="25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Android vs. HoloLens</a:t>
            </a:r>
            <a:endParaRPr/>
          </a:p>
        </p:txBody>
      </p:sp>
      <p:pic>
        <p:nvPicPr>
          <p:cNvPr id="442" name="Google Shape;4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350" y="977500"/>
            <a:ext cx="3188500" cy="31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350" y="1665141"/>
            <a:ext cx="1559049" cy="18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 txBox="1"/>
          <p:nvPr/>
        </p:nvSpPr>
        <p:spPr>
          <a:xfrm>
            <a:off x="1149900" y="4336600"/>
            <a:ext cx="79242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HoloLens:</a:t>
            </a:r>
            <a:r>
              <a:rPr lang="de" sz="800" u="sng">
                <a:solidFill>
                  <a:schemeClr val="hlink"/>
                </a:solidFill>
                <a:hlinkClick r:id="rId5"/>
              </a:rPr>
              <a:t>https://www.cleanpng.com/png-microsoft-hololens-mixed-reality-htc-vive-augmente-5278686/</a:t>
            </a:r>
            <a:r>
              <a:rPr lang="de" sz="800"/>
              <a:t> </a:t>
            </a:r>
            <a:r>
              <a:rPr lang="de" sz="800"/>
              <a:t>Android:</a:t>
            </a:r>
            <a:r>
              <a:rPr lang="de" sz="800" u="sng">
                <a:solidFill>
                  <a:schemeClr val="hlink"/>
                </a:solidFill>
                <a:hlinkClick r:id="rId6"/>
              </a:rPr>
              <a:t>https://de.cleanpng.com/png-t6nkn6/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Implementierung-Entscheidungen</a:t>
            </a:r>
            <a:endParaRPr/>
          </a:p>
        </p:txBody>
      </p:sp>
      <p:sp>
        <p:nvSpPr>
          <p:cNvPr id="450" name="Google Shape;45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0000FF"/>
                </a:solidFill>
              </a:rPr>
              <a:t>Vuforia </a:t>
            </a:r>
            <a:r>
              <a:rPr lang="de"/>
              <a:t>als Rahmen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Platform-Wahl: </a:t>
            </a:r>
            <a:r>
              <a:rPr lang="de">
                <a:solidFill>
                  <a:srgbClr val="0000FF"/>
                </a:solidFill>
              </a:rPr>
              <a:t>Android </a:t>
            </a:r>
            <a:r>
              <a:rPr lang="de"/>
              <a:t>statt Hololense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Sichtfeld relativ klein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Modelle nur transparent sichtbar</a:t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Tracking ist unstabil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Abstrahierung der Modelle</a:t>
            </a:r>
            <a:endParaRPr/>
          </a:p>
        </p:txBody>
      </p:sp>
      <p:pic>
        <p:nvPicPr>
          <p:cNvPr id="451" name="Google Shape;4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825" y="1170125"/>
            <a:ext cx="1696473" cy="121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0"/>
          <p:cNvSpPr txBox="1"/>
          <p:nvPr/>
        </p:nvSpPr>
        <p:spPr>
          <a:xfrm>
            <a:off x="5869775" y="4169575"/>
            <a:ext cx="2405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Vuforia: </a:t>
            </a:r>
            <a:r>
              <a:rPr lang="de" sz="800" u="sng">
                <a:solidFill>
                  <a:schemeClr val="hlink"/>
                </a:solidFill>
                <a:hlinkClick r:id="rId4"/>
              </a:rPr>
              <a:t>https://de.cleanpng.com/png-fyh27u/</a:t>
            </a:r>
            <a:r>
              <a:rPr lang="de" sz="800"/>
              <a:t> Android:</a:t>
            </a:r>
            <a:r>
              <a:rPr lang="de" sz="800" u="sng">
                <a:solidFill>
                  <a:schemeClr val="hlink"/>
                </a:solidFill>
                <a:hlinkClick r:id="rId5"/>
              </a:rPr>
              <a:t>https://de.cleanpng.com/png-t6nkn6/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53" name="Google Shape;45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6500" y="2634785"/>
            <a:ext cx="1107124" cy="12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Darstellungsmethoden</a:t>
            </a:r>
            <a:endParaRPr/>
          </a:p>
        </p:txBody>
      </p:sp>
      <p:sp>
        <p:nvSpPr>
          <p:cNvPr id="459" name="Google Shape;45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de"/>
              <a:t>Abstraktionsgrad		Welche Details lassen wir weg?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genaue </a:t>
            </a:r>
            <a:r>
              <a:rPr lang="de">
                <a:solidFill>
                  <a:srgbClr val="FFFFFF"/>
                </a:solidFill>
              </a:rPr>
              <a:t>Höhe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</a:rPr>
              <a:t>Auf was haben wir geachtet? Wie haben wir es umgesetzt?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0" name="Google Shape;460;p51"/>
          <p:cNvSpPr/>
          <p:nvPr/>
        </p:nvSpPr>
        <p:spPr>
          <a:xfrm>
            <a:off x="2752425" y="1323250"/>
            <a:ext cx="244500" cy="146400"/>
          </a:xfrm>
          <a:prstGeom prst="rightArrow">
            <a:avLst>
              <a:gd fmla="val 6659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2"/>
          <p:cNvPicPr preferRelativeResize="0"/>
          <p:nvPr/>
        </p:nvPicPr>
        <p:blipFill rotWithShape="1">
          <a:blip r:embed="rId3">
            <a:alphaModFix/>
          </a:blip>
          <a:srcRect b="7252" l="0" r="0" t="0"/>
          <a:stretch/>
        </p:blipFill>
        <p:spPr>
          <a:xfrm>
            <a:off x="525925" y="872700"/>
            <a:ext cx="2212450" cy="329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2979" y="1001413"/>
            <a:ext cx="1915200" cy="30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2"/>
          <p:cNvSpPr/>
          <p:nvPr/>
        </p:nvSpPr>
        <p:spPr>
          <a:xfrm>
            <a:off x="2893800" y="1805538"/>
            <a:ext cx="578700" cy="153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2"/>
          <p:cNvSpPr/>
          <p:nvPr/>
        </p:nvSpPr>
        <p:spPr>
          <a:xfrm>
            <a:off x="5921800" y="1805538"/>
            <a:ext cx="578700" cy="153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2"/>
          <p:cNvSpPr txBox="1"/>
          <p:nvPr/>
        </p:nvSpPr>
        <p:spPr>
          <a:xfrm>
            <a:off x="3336300" y="4089900"/>
            <a:ext cx="26574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Noch Abstrakter!</a:t>
            </a:r>
            <a:endParaRPr b="1"/>
          </a:p>
        </p:txBody>
      </p:sp>
      <p:pic>
        <p:nvPicPr>
          <p:cNvPr id="470" name="Google Shape;47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7925" y="979725"/>
            <a:ext cx="2138450" cy="307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Ideenfindung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150" y="2197392"/>
            <a:ext cx="1805599" cy="166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0" l="3892" r="3856" t="0"/>
          <a:stretch/>
        </p:blipFill>
        <p:spPr>
          <a:xfrm>
            <a:off x="5729725" y="1766375"/>
            <a:ext cx="1805600" cy="16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050" y="1459850"/>
            <a:ext cx="1805600" cy="166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0225" y="1017725"/>
            <a:ext cx="1805601" cy="166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311700" y="1205100"/>
            <a:ext cx="4813800" cy="3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mehrere verschiedene Konzepte überlegt: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de" sz="1400"/>
              <a:t>Rubix-Cube-Spiel:</a:t>
            </a:r>
            <a:br>
              <a:rPr lang="de" sz="1400"/>
            </a:br>
            <a:r>
              <a:rPr lang="de" sz="1400"/>
              <a:t>Raum verschieben und Seiten zusammensetzen/ matche</a:t>
            </a:r>
            <a:r>
              <a:rPr lang="de" sz="1400"/>
              <a:t>n</a:t>
            </a:r>
            <a:br>
              <a:rPr lang="de" sz="1400"/>
            </a:b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de" sz="1400">
                <a:solidFill>
                  <a:srgbClr val="FFFFFF"/>
                </a:solidFill>
              </a:rPr>
              <a:t>Such-Und-Find-Spiel im Museum:</a:t>
            </a:r>
            <a:br>
              <a:rPr lang="de" sz="1400">
                <a:solidFill>
                  <a:srgbClr val="FFFFFF"/>
                </a:solidFill>
              </a:rPr>
            </a:br>
            <a:r>
              <a:rPr lang="de" sz="1400">
                <a:solidFill>
                  <a:srgbClr val="FFFFFF"/>
                </a:solidFill>
              </a:rPr>
              <a:t>Objekte an ihren ursprünglichen Platz bringen</a:t>
            </a:r>
            <a:br>
              <a:rPr lang="de" sz="1400">
                <a:solidFill>
                  <a:srgbClr val="FFFFFF"/>
                </a:solidFill>
              </a:rPr>
            </a:b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➔"/>
            </a:pPr>
            <a:r>
              <a:rPr lang="de" sz="1400">
                <a:solidFill>
                  <a:srgbClr val="666666"/>
                </a:solidFill>
              </a:rPr>
              <a:t>interaktives Memory-Spiel mit einer App!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Einfügen in Unity</a:t>
            </a:r>
            <a:endParaRPr/>
          </a:p>
        </p:txBody>
      </p:sp>
      <p:sp>
        <p:nvSpPr>
          <p:cNvPr id="476" name="Google Shape;47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Modelle für Echtzeit-Rendering benötigt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Problembereiche: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Interne Geometrie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Normalen, UV’s,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Deckungsgleiche Flächen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Falsche Einheiten (10.000x zu groß)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Exportformate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  ⇒ Alle Modelle mussten neu erstellt werden</a:t>
            </a:r>
            <a:endParaRPr/>
          </a:p>
        </p:txBody>
      </p:sp>
      <p:pic>
        <p:nvPicPr>
          <p:cNvPr id="477" name="Google Shape;4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827" y="1397812"/>
            <a:ext cx="1943776" cy="29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</a:t>
            </a:r>
            <a:endParaRPr/>
          </a:p>
        </p:txBody>
      </p:sp>
      <p:sp>
        <p:nvSpPr>
          <p:cNvPr id="483" name="Google Shape;483;p54"/>
          <p:cNvSpPr txBox="1"/>
          <p:nvPr>
            <p:ph idx="1" type="body"/>
          </p:nvPr>
        </p:nvSpPr>
        <p:spPr>
          <a:xfrm>
            <a:off x="311700" y="1152475"/>
            <a:ext cx="408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Klassen 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T</a:t>
            </a:r>
            <a:r>
              <a:rPr lang="de">
                <a:solidFill>
                  <a:srgbClr val="FFFFFF"/>
                </a:solidFill>
              </a:rPr>
              <a:t>rackableEventHandler</a:t>
            </a:r>
            <a:endParaRPr>
              <a:solidFill>
                <a:srgbClr val="FFFFFF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◆"/>
            </a:pPr>
            <a:r>
              <a:rPr lang="de">
                <a:solidFill>
                  <a:srgbClr val="FFFFFF"/>
                </a:solidFill>
              </a:rPr>
              <a:t>Tracked Karten und aktiviert bzw. deaktiviert das Rendering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>
                <a:solidFill>
                  <a:srgbClr val="FFFFFF"/>
                </a:solidFill>
              </a:rPr>
              <a:t>Manager	</a:t>
            </a:r>
            <a:endParaRPr>
              <a:solidFill>
                <a:srgbClr val="FFFFFF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◆"/>
            </a:pPr>
            <a:r>
              <a:rPr lang="de">
                <a:solidFill>
                  <a:srgbClr val="FFFFFF"/>
                </a:solidFill>
              </a:rPr>
              <a:t>zuständig für die Spiellogik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4" name="Google Shape;484;p54"/>
          <p:cNvSpPr/>
          <p:nvPr/>
        </p:nvSpPr>
        <p:spPr>
          <a:xfrm>
            <a:off x="7381605" y="2827233"/>
            <a:ext cx="1219500" cy="118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742950" rotWithShape="0" algn="bl" dir="4560000" dist="142875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4"/>
          <p:cNvSpPr/>
          <p:nvPr/>
        </p:nvSpPr>
        <p:spPr>
          <a:xfrm>
            <a:off x="4774500" y="2827233"/>
            <a:ext cx="1219500" cy="118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742950" rotWithShape="0" algn="bl" dir="4560000" dist="142875">
              <a:srgbClr val="000000">
                <a:alpha val="5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4"/>
          <p:cNvSpPr txBox="1"/>
          <p:nvPr/>
        </p:nvSpPr>
        <p:spPr>
          <a:xfrm>
            <a:off x="4786295" y="2827233"/>
            <a:ext cx="11958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Manager</a:t>
            </a:r>
            <a:endParaRPr/>
          </a:p>
        </p:txBody>
      </p:sp>
      <p:sp>
        <p:nvSpPr>
          <p:cNvPr id="487" name="Google Shape;487;p54"/>
          <p:cNvSpPr txBox="1"/>
          <p:nvPr/>
        </p:nvSpPr>
        <p:spPr>
          <a:xfrm>
            <a:off x="7393401" y="2827233"/>
            <a:ext cx="11958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TrackableEventHandler</a:t>
            </a:r>
            <a:endParaRPr sz="1100"/>
          </a:p>
        </p:txBody>
      </p:sp>
      <p:sp>
        <p:nvSpPr>
          <p:cNvPr id="488" name="Google Shape;488;p54"/>
          <p:cNvSpPr/>
          <p:nvPr/>
        </p:nvSpPr>
        <p:spPr>
          <a:xfrm>
            <a:off x="6227968" y="2996431"/>
            <a:ext cx="943800" cy="346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4"/>
          <p:cNvSpPr txBox="1"/>
          <p:nvPr/>
        </p:nvSpPr>
        <p:spPr>
          <a:xfrm>
            <a:off x="6435655" y="3039771"/>
            <a:ext cx="606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</a:rPr>
              <a:t>Update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90" name="Google Shape;490;p54"/>
          <p:cNvSpPr/>
          <p:nvPr/>
        </p:nvSpPr>
        <p:spPr>
          <a:xfrm>
            <a:off x="7225401" y="1426425"/>
            <a:ext cx="1531800" cy="73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4"/>
          <p:cNvSpPr txBox="1"/>
          <p:nvPr/>
        </p:nvSpPr>
        <p:spPr>
          <a:xfrm>
            <a:off x="7240218" y="1426425"/>
            <a:ext cx="1502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MemoryKarten</a:t>
            </a:r>
            <a:endParaRPr/>
          </a:p>
        </p:txBody>
      </p:sp>
      <p:sp>
        <p:nvSpPr>
          <p:cNvPr id="492" name="Google Shape;492;p54"/>
          <p:cNvSpPr/>
          <p:nvPr/>
        </p:nvSpPr>
        <p:spPr>
          <a:xfrm>
            <a:off x="7393409" y="2283996"/>
            <a:ext cx="1195800" cy="346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4"/>
          <p:cNvSpPr txBox="1"/>
          <p:nvPr/>
        </p:nvSpPr>
        <p:spPr>
          <a:xfrm>
            <a:off x="7687893" y="2364927"/>
            <a:ext cx="606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</a:rPr>
              <a:t>Track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94" name="Google Shape;494;p54"/>
          <p:cNvSpPr/>
          <p:nvPr/>
        </p:nvSpPr>
        <p:spPr>
          <a:xfrm>
            <a:off x="6230173" y="3480253"/>
            <a:ext cx="943800" cy="3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4"/>
          <p:cNvSpPr txBox="1"/>
          <p:nvPr/>
        </p:nvSpPr>
        <p:spPr>
          <a:xfrm>
            <a:off x="6361307" y="3523593"/>
            <a:ext cx="606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</a:rPr>
              <a:t>Status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Interne Darstellung der Karten</a:t>
            </a:r>
            <a:endParaRPr/>
          </a:p>
        </p:txBody>
      </p:sp>
      <p:sp>
        <p:nvSpPr>
          <p:cNvPr id="501" name="Google Shape;50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Nr:</a:t>
            </a:r>
            <a:endParaRPr/>
          </a:p>
        </p:txBody>
      </p:sp>
      <p:sp>
        <p:nvSpPr>
          <p:cNvPr id="502" name="Google Shape;502;p55"/>
          <p:cNvSpPr/>
          <p:nvPr/>
        </p:nvSpPr>
        <p:spPr>
          <a:xfrm>
            <a:off x="564450" y="1561525"/>
            <a:ext cx="8015100" cy="108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5"/>
          <p:cNvSpPr/>
          <p:nvPr/>
        </p:nvSpPr>
        <p:spPr>
          <a:xfrm>
            <a:off x="697675" y="1692775"/>
            <a:ext cx="14652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ADAC</a:t>
            </a:r>
            <a:endParaRPr/>
          </a:p>
        </p:txBody>
      </p:sp>
      <p:sp>
        <p:nvSpPr>
          <p:cNvPr id="504" name="Google Shape;504;p55"/>
          <p:cNvSpPr/>
          <p:nvPr/>
        </p:nvSpPr>
        <p:spPr>
          <a:xfrm>
            <a:off x="2271000" y="1692775"/>
            <a:ext cx="14652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HVB</a:t>
            </a: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3844325" y="1692775"/>
            <a:ext cx="14652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TenTowers</a:t>
            </a:r>
            <a:endParaRPr/>
          </a:p>
        </p:txBody>
      </p:sp>
      <p:sp>
        <p:nvSpPr>
          <p:cNvPr id="506" name="Google Shape;506;p55"/>
          <p:cNvSpPr/>
          <p:nvPr/>
        </p:nvSpPr>
        <p:spPr>
          <a:xfrm>
            <a:off x="5417650" y="1692900"/>
            <a:ext cx="14652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BMW</a:t>
            </a:r>
            <a:endParaRPr/>
          </a:p>
        </p:txBody>
      </p:sp>
      <p:sp>
        <p:nvSpPr>
          <p:cNvPr id="507" name="Google Shape;507;p55"/>
          <p:cNvSpPr/>
          <p:nvPr/>
        </p:nvSpPr>
        <p:spPr>
          <a:xfrm>
            <a:off x="6990975" y="1692900"/>
            <a:ext cx="14652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Hightlight</a:t>
            </a:r>
            <a:endParaRPr/>
          </a:p>
        </p:txBody>
      </p:sp>
      <p:sp>
        <p:nvSpPr>
          <p:cNvPr id="508" name="Google Shape;508;p55"/>
          <p:cNvSpPr/>
          <p:nvPr/>
        </p:nvSpPr>
        <p:spPr>
          <a:xfrm>
            <a:off x="564450" y="3193125"/>
            <a:ext cx="8015100" cy="108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5"/>
          <p:cNvSpPr/>
          <p:nvPr/>
        </p:nvSpPr>
        <p:spPr>
          <a:xfrm>
            <a:off x="697675" y="3324375"/>
            <a:ext cx="38160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Nr1</a:t>
            </a:r>
            <a:endParaRPr/>
          </a:p>
        </p:txBody>
      </p:sp>
      <p:sp>
        <p:nvSpPr>
          <p:cNvPr id="510" name="Google Shape;510;p55"/>
          <p:cNvSpPr/>
          <p:nvPr/>
        </p:nvSpPr>
        <p:spPr>
          <a:xfrm>
            <a:off x="4640250" y="3324375"/>
            <a:ext cx="38160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Nr2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 Listen</a:t>
            </a:r>
            <a:endParaRPr/>
          </a:p>
        </p:txBody>
      </p:sp>
      <p:sp>
        <p:nvSpPr>
          <p:cNvPr id="516" name="Google Shape;51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Liste für bereits gefundene Sets: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de"/>
              <a:t>Alle Sets, deren Karten bereits zusammengesetzt wurden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Warum?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Verhindert das diese Karten neu </a:t>
            </a:r>
            <a:r>
              <a:rPr lang="de"/>
              <a:t>zusammengesetzt</a:t>
            </a:r>
            <a:r>
              <a:rPr lang="de"/>
              <a:t> werden können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Erkennt das Ende des Spiels (Liste enthält alle Sets)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 Listen</a:t>
            </a:r>
            <a:endParaRPr/>
          </a:p>
        </p:txBody>
      </p:sp>
      <p:sp>
        <p:nvSpPr>
          <p:cNvPr id="522" name="Google Shape;52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Liste der aktuell getrackten Karten: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de"/>
              <a:t>Alle Karten (Set+Nr), welche aktuell gesehen werden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Warum?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Erkennt das Ende eines Zugs (Liste ist leer)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(Koordination von Schrift und Gebäude)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 Listen</a:t>
            </a:r>
            <a:endParaRPr/>
          </a:p>
        </p:txBody>
      </p:sp>
      <p:sp>
        <p:nvSpPr>
          <p:cNvPr id="528" name="Google Shape;52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Liste für die Karten des aktuellen Spielers: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de"/>
              <a:t>Alle Karten (Set+Nr), die der aktuelle Spieler aufgedeckt hat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Warum?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Verhindert das der Spieler mehr als 2 Karten aufdeckt (enthält ≤2 Karten)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Erkennt Ende der “Aufdeck-Phase” (Liste enthält 2 Karten)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Erkennt potentielle Karten (Alle Elemente haben das gleiche Set)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“Player feedback”</a:t>
            </a:r>
            <a:endParaRPr/>
          </a:p>
        </p:txBody>
      </p:sp>
      <p:sp>
        <p:nvSpPr>
          <p:cNvPr id="534" name="Google Shape;53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Erkennen einer Karte: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Soundeffekt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Finden eines Paars: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Soundeffekt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Partikel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⇒ Geben dem Spieler Rückmeldung, dass gerade etwas passiert ist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Zukünftige Erweiterungen</a:t>
            </a:r>
            <a:endParaRPr/>
          </a:p>
        </p:txBody>
      </p:sp>
      <p:sp>
        <p:nvSpPr>
          <p:cNvPr id="540" name="Google Shape;54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Erweiterung des </a:t>
            </a:r>
            <a:r>
              <a:rPr lang="de"/>
              <a:t>Kartensets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Platform switch von Android auf Hololense, wenn ausgereifter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natürlicheres Spielerlebnis</a:t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Möglichkeit: Einbeziehung der Rotation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Multiple Geräte zur selben Zeit</a:t>
            </a:r>
            <a:endParaRPr/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Server- oder Bluetooth-basiert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/>
              <a:t>E</a:t>
            </a:r>
            <a:r>
              <a:rPr lang="de"/>
              <a:t>xterne Kamera für besseres Tracking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1" title="WhatsApp Video 2020-02-17 at 16.27.3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365" y="9"/>
            <a:ext cx="6075275" cy="45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2"/>
          <p:cNvSpPr txBox="1"/>
          <p:nvPr>
            <p:ph type="ctrTitle"/>
          </p:nvPr>
        </p:nvSpPr>
        <p:spPr>
          <a:xfrm>
            <a:off x="311700" y="1271325"/>
            <a:ext cx="8520600" cy="12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</a:rPr>
              <a:t>Vielen Dank für die Aufmerksamkeit!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1" name="Google Shape;551;p62"/>
          <p:cNvSpPr txBox="1"/>
          <p:nvPr/>
        </p:nvSpPr>
        <p:spPr>
          <a:xfrm>
            <a:off x="311700" y="3231350"/>
            <a:ext cx="85206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</a:rPr>
              <a:t>Interaktive Visualisierung</a:t>
            </a:r>
            <a:br>
              <a:rPr lang="de" sz="1200">
                <a:solidFill>
                  <a:srgbClr val="FFFFFF"/>
                </a:solidFill>
              </a:rPr>
            </a:br>
            <a:br>
              <a:rPr lang="de" sz="1200">
                <a:solidFill>
                  <a:srgbClr val="FFFFFF"/>
                </a:solidFill>
              </a:rPr>
            </a:br>
            <a:r>
              <a:rPr lang="de" sz="1200">
                <a:solidFill>
                  <a:srgbClr val="FFFFFF"/>
                </a:solidFill>
              </a:rPr>
              <a:t>Technische Universität München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</a:rPr>
              <a:t>Lehrstuhl für Architekturinformatik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</a:rPr>
              <a:t>bearbeitet von Pinar Sel, Simon Dittrich und Jan Eberle</a:t>
            </a:r>
            <a:br>
              <a:rPr lang="de" sz="1800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311700" y="445025"/>
            <a:ext cx="318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Inhalt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311700" y="1152475"/>
            <a:ext cx="36720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Ideenfindung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de">
                <a:solidFill>
                  <a:srgbClr val="666666"/>
                </a:solidFill>
              </a:rPr>
              <a:t>Spielkonzept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Architekturteil: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Gebäudeauswahl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5 Hochhäuser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Karten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Informatik: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Entscheidungen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Implementierung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zukünftige Erweiterungen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03" y="445025"/>
            <a:ext cx="2807250" cy="374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311700" y="445025"/>
            <a:ext cx="404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Spielkonzept</a:t>
            </a:r>
            <a:endParaRPr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311700" y="1152475"/>
            <a:ext cx="419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Basis: </a:t>
            </a:r>
            <a:r>
              <a:rPr lang="de">
                <a:solidFill>
                  <a:srgbClr val="FFFFFF"/>
                </a:solidFill>
              </a:rPr>
              <a:t>Memory Spiel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>
                <a:solidFill>
                  <a:srgbClr val="FFFFFF"/>
                </a:solidFill>
              </a:rPr>
              <a:t>Fünf verschiedene Gebäude,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gesplittet auf 10 Karten</a:t>
            </a:r>
            <a:br>
              <a:rPr lang="de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>
                <a:solidFill>
                  <a:srgbClr val="FFFFFF"/>
                </a:solidFill>
              </a:rPr>
              <a:t>Spielbar mit dem Handy,</a:t>
            </a:r>
            <a:br>
              <a:rPr lang="de">
                <a:solidFill>
                  <a:srgbClr val="FFFFFF"/>
                </a:solidFill>
              </a:rPr>
            </a:br>
            <a:r>
              <a:rPr lang="de"/>
              <a:t>Visualisierung durch 3D-Modelle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90928">
            <a:off x="6182725" y="1559801"/>
            <a:ext cx="816705" cy="75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17962">
            <a:off x="7111480" y="1623421"/>
            <a:ext cx="816702" cy="75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7589">
            <a:off x="5938470" y="2464336"/>
            <a:ext cx="816701" cy="75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2440">
            <a:off x="6825976" y="2482598"/>
            <a:ext cx="816704" cy="75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485040">
            <a:off x="6825976" y="808499"/>
            <a:ext cx="816704" cy="75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485040">
            <a:off x="5116501" y="2273274"/>
            <a:ext cx="816704" cy="75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9727">
            <a:off x="6825977" y="3354248"/>
            <a:ext cx="816705" cy="75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0369">
            <a:off x="5196113" y="1325551"/>
            <a:ext cx="816705" cy="75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2440">
            <a:off x="5938476" y="670123"/>
            <a:ext cx="816704" cy="75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9104">
            <a:off x="5698688" y="3215199"/>
            <a:ext cx="816703" cy="75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 rot="571031">
            <a:off x="6452969" y="2779365"/>
            <a:ext cx="1339030" cy="510706"/>
          </a:xfrm>
          <a:prstGeom prst="parallelogram">
            <a:avLst>
              <a:gd fmla="val 13642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 rot="267526">
            <a:off x="6973888" y="2779307"/>
            <a:ext cx="1339053" cy="510960"/>
          </a:xfrm>
          <a:prstGeom prst="parallelogram">
            <a:avLst>
              <a:gd fmla="val 13642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 rot="571031">
            <a:off x="4106570" y="3298294"/>
            <a:ext cx="1339030" cy="510706"/>
          </a:xfrm>
          <a:prstGeom prst="parallelogram">
            <a:avLst>
              <a:gd fmla="val 13642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 rot="267526">
            <a:off x="4627489" y="3298237"/>
            <a:ext cx="1339053" cy="510960"/>
          </a:xfrm>
          <a:prstGeom prst="parallelogram">
            <a:avLst>
              <a:gd fmla="val 13642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400" y="1148087"/>
            <a:ext cx="4257475" cy="28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/>
          <p:nvPr/>
        </p:nvSpPr>
        <p:spPr>
          <a:xfrm>
            <a:off x="5885400" y="2328630"/>
            <a:ext cx="724200" cy="22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311700" y="445025"/>
            <a:ext cx="404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Spielkonzept</a:t>
            </a:r>
            <a:endParaRPr/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372450" y="1135050"/>
            <a:ext cx="41997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Karten matchen durch </a:t>
            </a:r>
            <a:r>
              <a:rPr lang="de"/>
              <a:t>aneinanderlegen</a:t>
            </a:r>
            <a:br>
              <a:rPr lang="de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201" y="1351441"/>
            <a:ext cx="1925946" cy="27736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7803859" y="1419383"/>
            <a:ext cx="298157" cy="174800"/>
          </a:xfrm>
          <a:custGeom>
            <a:rect b="b" l="l" r="r" t="t"/>
            <a:pathLst>
              <a:path extrusionOk="0" h="11873" w="19635">
                <a:moveTo>
                  <a:pt x="0" y="11873"/>
                </a:moveTo>
                <a:cubicBezTo>
                  <a:pt x="4896" y="5997"/>
                  <a:pt x="12605" y="3013"/>
                  <a:pt x="19635" y="0"/>
                </a:cubicBezTo>
              </a:path>
            </a:pathLst>
          </a:cu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Google Shape;172;p21"/>
          <p:cNvSpPr/>
          <p:nvPr/>
        </p:nvSpPr>
        <p:spPr>
          <a:xfrm>
            <a:off x="6606058" y="1018376"/>
            <a:ext cx="143942" cy="277593"/>
          </a:xfrm>
          <a:custGeom>
            <a:rect b="b" l="l" r="r" t="t"/>
            <a:pathLst>
              <a:path extrusionOk="0" h="23288" w="4110">
                <a:moveTo>
                  <a:pt x="4110" y="23288"/>
                </a:moveTo>
                <a:cubicBezTo>
                  <a:pt x="4110" y="15405"/>
                  <a:pt x="3525" y="7050"/>
                  <a:pt x="0" y="0"/>
                </a:cubicBezTo>
              </a:path>
            </a:pathLst>
          </a:cu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Google Shape;173;p21"/>
          <p:cNvSpPr/>
          <p:nvPr/>
        </p:nvSpPr>
        <p:spPr>
          <a:xfrm>
            <a:off x="5423714" y="1295973"/>
            <a:ext cx="370125" cy="236475"/>
          </a:xfrm>
          <a:custGeom>
            <a:rect b="b" l="l" r="r" t="t"/>
            <a:pathLst>
              <a:path extrusionOk="0" h="10503" w="23745">
                <a:moveTo>
                  <a:pt x="23745" y="10503"/>
                </a:moveTo>
                <a:cubicBezTo>
                  <a:pt x="17625" y="4383"/>
                  <a:pt x="8655" y="0"/>
                  <a:pt x="0" y="0"/>
                </a:cubicBezTo>
              </a:path>
            </a:pathLst>
          </a:cu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Google Shape;174;p21"/>
          <p:cNvSpPr/>
          <p:nvPr/>
        </p:nvSpPr>
        <p:spPr>
          <a:xfrm>
            <a:off x="5166675" y="2416655"/>
            <a:ext cx="421526" cy="123382"/>
          </a:xfrm>
          <a:custGeom>
            <a:rect b="b" l="l" r="r" t="t"/>
            <a:pathLst>
              <a:path extrusionOk="0" h="5480" w="18722">
                <a:moveTo>
                  <a:pt x="18722" y="5480"/>
                </a:moveTo>
                <a:cubicBezTo>
                  <a:pt x="12818" y="2755"/>
                  <a:pt x="6503" y="0"/>
                  <a:pt x="0" y="0"/>
                </a:cubicBezTo>
              </a:path>
            </a:pathLst>
          </a:cu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Google Shape;175;p21"/>
          <p:cNvSpPr/>
          <p:nvPr/>
        </p:nvSpPr>
        <p:spPr>
          <a:xfrm>
            <a:off x="7737022" y="2628785"/>
            <a:ext cx="544886" cy="24361"/>
          </a:xfrm>
          <a:custGeom>
            <a:rect b="b" l="l" r="r" t="t"/>
            <a:pathLst>
              <a:path extrusionOk="0" h="1082" w="24201">
                <a:moveTo>
                  <a:pt x="24201" y="1082"/>
                </a:moveTo>
                <a:cubicBezTo>
                  <a:pt x="16285" y="-503"/>
                  <a:pt x="8073" y="168"/>
                  <a:pt x="0" y="168"/>
                </a:cubicBezTo>
              </a:path>
            </a:pathLst>
          </a:cu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Google Shape;176;p21"/>
          <p:cNvSpPr/>
          <p:nvPr/>
        </p:nvSpPr>
        <p:spPr>
          <a:xfrm>
            <a:off x="5228368" y="3722394"/>
            <a:ext cx="431815" cy="174761"/>
          </a:xfrm>
          <a:custGeom>
            <a:rect b="b" l="l" r="r" t="t"/>
            <a:pathLst>
              <a:path extrusionOk="0" h="7762" w="19179">
                <a:moveTo>
                  <a:pt x="19179" y="0"/>
                </a:moveTo>
                <a:cubicBezTo>
                  <a:pt x="12840" y="2716"/>
                  <a:pt x="5739" y="3937"/>
                  <a:pt x="0" y="7762"/>
                </a:cubicBezTo>
              </a:path>
            </a:pathLst>
          </a:cu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" name="Google Shape;177;p21"/>
          <p:cNvSpPr/>
          <p:nvPr/>
        </p:nvSpPr>
        <p:spPr>
          <a:xfrm>
            <a:off x="7737022" y="3773798"/>
            <a:ext cx="431853" cy="123382"/>
          </a:xfrm>
          <a:custGeom>
            <a:rect b="b" l="l" r="r" t="t"/>
            <a:pathLst>
              <a:path extrusionOk="0" h="12329" w="16439">
                <a:moveTo>
                  <a:pt x="0" y="0"/>
                </a:moveTo>
                <a:cubicBezTo>
                  <a:pt x="5916" y="3452"/>
                  <a:pt x="10739" y="8531"/>
                  <a:pt x="16439" y="12329"/>
                </a:cubicBezTo>
              </a:path>
            </a:pathLst>
          </a:cu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Google Shape;178;p21"/>
          <p:cNvSpPr txBox="1"/>
          <p:nvPr>
            <p:ph type="title"/>
          </p:nvPr>
        </p:nvSpPr>
        <p:spPr>
          <a:xfrm>
            <a:off x="311700" y="445025"/>
            <a:ext cx="404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Spielkonzept</a:t>
            </a:r>
            <a:endParaRPr/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372450" y="1135050"/>
            <a:ext cx="419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de"/>
              <a:t>Komplettes Gebäude entsteht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445025"/>
            <a:ext cx="318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Inhalt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11700" y="1152475"/>
            <a:ext cx="36720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Ideenfindung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Spielkonzept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de">
                <a:solidFill>
                  <a:srgbClr val="666666"/>
                </a:solidFill>
              </a:rPr>
              <a:t>Architekturteil:</a:t>
            </a:r>
            <a:br>
              <a:rPr lang="de">
                <a:solidFill>
                  <a:srgbClr val="666666"/>
                </a:solidFill>
              </a:rPr>
            </a:br>
            <a:r>
              <a:rPr lang="de">
                <a:solidFill>
                  <a:srgbClr val="666666"/>
                </a:solidFill>
              </a:rPr>
              <a:t>Gebäudeauswahl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5 Hochhäuser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Karten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">
                <a:solidFill>
                  <a:srgbClr val="FFFFFF"/>
                </a:solidFill>
              </a:rPr>
              <a:t>Informatik: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Entscheidungen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Implementierung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zukünftige Erweiterungen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03" y="445025"/>
            <a:ext cx="2807250" cy="374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